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79" r:id="rId2"/>
    <p:sldId id="413" r:id="rId3"/>
    <p:sldId id="399" r:id="rId4"/>
    <p:sldId id="416" r:id="rId5"/>
    <p:sldId id="404" r:id="rId6"/>
    <p:sldId id="418" r:id="rId7"/>
    <p:sldId id="428" r:id="rId8"/>
    <p:sldId id="429" r:id="rId9"/>
    <p:sldId id="419" r:id="rId10"/>
    <p:sldId id="421" r:id="rId11"/>
    <p:sldId id="423" r:id="rId12"/>
    <p:sldId id="424" r:id="rId13"/>
    <p:sldId id="425" r:id="rId14"/>
    <p:sldId id="430" r:id="rId15"/>
    <p:sldId id="426" r:id="rId16"/>
    <p:sldId id="427" r:id="rId17"/>
    <p:sldId id="412" r:id="rId18"/>
    <p:sldId id="414" r:id="rId19"/>
    <p:sldId id="415" r:id="rId20"/>
    <p:sldId id="405" r:id="rId21"/>
    <p:sldId id="410" r:id="rId22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55061" autoAdjust="0"/>
  </p:normalViewPr>
  <p:slideViewPr>
    <p:cSldViewPr snapToGrid="0" snapToObjects="1">
      <p:cViewPr varScale="1">
        <p:scale>
          <a:sx n="67" d="100"/>
          <a:sy n="67" d="100"/>
        </p:scale>
        <p:origin x="126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02/08/2020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02/08/2020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54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66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4800" dirty="0"/>
              <a:t>????Key word Spotting???</a:t>
            </a:r>
            <a:endParaRPr lang="en-GB" altLang="it-IT" sz="48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276601"/>
            <a:ext cx="272458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4" y="3276601"/>
            <a:ext cx="241978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883" y="6162683"/>
            <a:ext cx="2906233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746282" y="1181692"/>
            <a:ext cx="3397718" cy="41130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5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57939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0" y="965529"/>
            <a:ext cx="9083335" cy="26187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Large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33771"/>
                  </p:ext>
                </p:extLst>
              </p:nvPr>
            </p:nvGraphicFramePr>
            <p:xfrm>
              <a:off x="137160" y="353376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411304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972152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452576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96,0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95,3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93,4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30,24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45,32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33771"/>
                  </p:ext>
                </p:extLst>
              </p:nvPr>
            </p:nvGraphicFramePr>
            <p:xfrm>
              <a:off x="137160" y="353376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411304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972152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452576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1500" t="-103968" r="-317000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7950" t="-103968" r="-1674" b="-2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96,0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95,3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93,4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30,24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45,32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272256" y="1052952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Medium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08477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1586031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94,3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95,0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832,673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30,75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38,49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29,55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32,25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39,72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30,01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46,76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1586031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6667" t="-104800" r="-316667" b="-219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4800" r="-1905" b="-219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94,3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95,0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832,673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30,75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38,49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29,55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32,25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39,72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30,01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46,76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258602" y="1066607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Small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947194"/>
                  </p:ext>
                </p:extLst>
              </p:nvPr>
            </p:nvGraphicFramePr>
            <p:xfrm>
              <a:off x="137159" y="353083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16530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90,0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89,2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31,00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38,31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29,27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32,86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37,97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29,48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48,15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947194"/>
                  </p:ext>
                </p:extLst>
              </p:nvPr>
            </p:nvGraphicFramePr>
            <p:xfrm>
              <a:off x="137159" y="353083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16530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0847" t="-105600" r="-310053" b="-21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5600" r="-1905" b="-2184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90,0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89,2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31,00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38,31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29,27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32,86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37,97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29,48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48,15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MFCC +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= 96,6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20 commands: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B1EEB6DC-A6B2-47E9-A4B2-BE3A5930E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84675"/>
              </p:ext>
            </p:extLst>
          </p:nvPr>
        </p:nvGraphicFramePr>
        <p:xfrm>
          <a:off x="687978" y="2324100"/>
          <a:ext cx="69842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2308">
                  <a:extLst>
                    <a:ext uri="{9D8B030D-6E8A-4147-A177-3AD203B41FA5}">
                      <a16:colId xmlns:a16="http://schemas.microsoft.com/office/drawing/2014/main" val="3606865270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3510487438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3483390352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2574263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Prediction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40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SincConv+DSConv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97,3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66K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ATTNN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96,9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1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83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5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was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we didn’t beat the state-of-the-art models,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hyper-parameters during training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SinvConv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Different features extraction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Build a Feature extractor with convolutional autoencoder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2426573"/>
            <a:ext cx="8599487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Thanks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 against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 key challenge in applying CNNs is that sufficient training data are not always available in medical images. To avoid Over/Under-fitting:</a:t>
            </a: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Augmentation: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In case of medical images this often comes down to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mirror flipping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small-magnitude translations, weak Gaussian blurring,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brightness augmentation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and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shadow augmentation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TransferLearning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from </a:t>
            </a: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AlexNet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: training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CNN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is usually challenging owing to the limited amount of labeled medical data. A promising alternative is to fine-tune the weights of a network that was trained using a large set of labeled natural images.</a:t>
            </a:r>
          </a:p>
          <a:p>
            <a:pPr marL="1085850" lvl="1" indent="-342900" eaLnBrk="1" hangingPunct="1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Prof. </a:t>
            </a: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Tajbakhsh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, Illinois Institute of Technology: considered several medical imaging applications and investigated how the performance of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compared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with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pre-trained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CNNs.</a:t>
            </a:r>
            <a:b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</a:b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Their experiments demonstrated that pretrained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 performed better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than CNN trained from scratch.</a:t>
            </a:r>
          </a:p>
        </p:txBody>
      </p:sp>
    </p:spTree>
    <p:extLst>
      <p:ext uri="{BB962C8B-B14F-4D97-AF65-F5344CB8AC3E}">
        <p14:creationId xmlns:p14="http://schemas.microsoft.com/office/powerpoint/2010/main" val="209744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783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1098847"/>
            <a:ext cx="8599487" cy="154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Due to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lack of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memory (RAM) and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computational power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given to us, as we were undergraduate students: 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Instead of converting each MRI in 100 pictures, we have extracted only 8 pictures for each MRI, Trained on 3 folds instead of 20, haven’t performed any data augmentation.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However,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our supervisor will execute more exhaustive tests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CN vs AD: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00A64CD-33B7-45DF-B621-7AD41292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54" y="2396319"/>
            <a:ext cx="7152044" cy="114507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73C3386-E891-48BB-AEB0-70BDADFC5C3E}"/>
              </a:ext>
            </a:extLst>
          </p:cNvPr>
          <p:cNvSpPr/>
          <p:nvPr/>
        </p:nvSpPr>
        <p:spPr>
          <a:xfrm>
            <a:off x="272255" y="3614865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CN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F83764-8E2C-4622-A41A-23C39E37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53" y="3701886"/>
            <a:ext cx="7152044" cy="11638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2D9FFBC-3F82-40F4-B00D-831C3B019773}"/>
              </a:ext>
            </a:extLst>
          </p:cNvPr>
          <p:cNvSpPr/>
          <p:nvPr/>
        </p:nvSpPr>
        <p:spPr>
          <a:xfrm>
            <a:off x="236603" y="486573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MCInc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BD3C23-67FF-4D9B-BCCA-913A89A3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53" y="5219083"/>
            <a:ext cx="7161424" cy="11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 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Application: Mobile phone, smart home device, consumer and robotics applications.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Real Time.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 (yes, no, up, down, left, right, on, off, stop, go)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21 commands (…, zero, one, two, three, four, five, six, seven, eight, nine,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 + 40delta + 40deltadelta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(Small-Medium-Large)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145480" y="3074360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954463" y="3074360"/>
            <a:ext cx="1466850" cy="12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69397"/>
            <a:ext cx="9144000" cy="2506521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869007"/>
              </p:ext>
            </p:extLst>
          </p:nvPr>
        </p:nvGraphicFramePr>
        <p:xfrm>
          <a:off x="1010653" y="4030338"/>
          <a:ext cx="6570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274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10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(30k - 3k - 3k)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21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(84k - 9k - 11k)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Speed (</a:t>
                      </a:r>
                      <a:r>
                        <a:rPr lang="en-US" sz="2200" b="1" noProof="0" dirty="0" err="1"/>
                        <a:t>ms</a:t>
                      </a:r>
                      <a:r>
                        <a:rPr lang="en-US" sz="2200" b="1" noProof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28,71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28,25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40D882-02CE-49FB-BFF3-F527FC49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4" t="10556" r="13195" b="10814"/>
          <a:stretch/>
        </p:blipFill>
        <p:spPr>
          <a:xfrm>
            <a:off x="1783944" y="1040040"/>
            <a:ext cx="5576111" cy="53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25D1C1-38C5-4D4A-92D8-4891FED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r="14028" b="8791"/>
          <a:stretch/>
        </p:blipFill>
        <p:spPr>
          <a:xfrm>
            <a:off x="1644489" y="1133076"/>
            <a:ext cx="5777971" cy="53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less parameters, less memory and less computations than regular convolutional layers, and perform better.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are two types of Separable convolution: Spatial and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divides a kernel into two, smaller kernels.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E.g. divide a 3x3 kernel into a 3x1 and 1x3 kernel. So, instead of doing one convolution with 9 multiplications, we do two convolutions with 3 multiplications each (6 in total) to achieve the same effect.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Separable convolution: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uses kernels that cannot be “factored” into two smaller kernels. It deals not just with the spatial dimensions, but also with the depth dimension (number of channels).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Splits a kernel into 2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convolution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pointwise (1x1) convolution.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4858</TotalTime>
  <Words>1652</Words>
  <Application>Microsoft Office PowerPoint</Application>
  <PresentationFormat>Presentazione su schermo (4:3)</PresentationFormat>
  <Paragraphs>314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Courier New</vt:lpstr>
      <vt:lpstr>Garamond</vt:lpstr>
      <vt:lpstr>Tw Cen MT</vt:lpstr>
      <vt:lpstr>Wingdings</vt:lpstr>
      <vt:lpstr>Wingdings 2</vt:lpstr>
      <vt:lpstr>SIGNET-template2</vt:lpstr>
      <vt:lpstr>????Key word Spotting???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STEFANO IVANCICH</cp:lastModifiedBy>
  <cp:revision>664</cp:revision>
  <dcterms:created xsi:type="dcterms:W3CDTF">2011-09-22T18:51:05Z</dcterms:created>
  <dcterms:modified xsi:type="dcterms:W3CDTF">2020-08-02T09:53:33Z</dcterms:modified>
</cp:coreProperties>
</file>